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Open Sans ExtraBold"/>
      <p:bold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40EBCDC-EBC5-4B93-B4AB-4A34484B0182}">
  <a:tblStyle styleId="{E40EBCDC-EBC5-4B93-B4AB-4A34484B01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ExtraBold-bold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OpenSansExtraBold-boldItalic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c86cd822_5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75c86cd82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13d4f64c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6c13d4f6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5c86cd822_5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75c86cd822_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5c86cd822_5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75c86cd822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552c6bd5a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7552c6bd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5c86cd822_5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75c86cd822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Health Conscious: Prefer fresh produce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c86cd822_5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75c86cd822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5c86cd822_5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75c86cd822_5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5c86cd822_5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75c86cd822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5c86cd822_5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75c86cd822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552c6bd5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7552c6bd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5c86cd822_5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75c86cd822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552c6bd5a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7552c6bd5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5c86cd822_5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75c86cd822_5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5c86cd822_5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75c86cd822_5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d108e9ee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6bd108e9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5c86cd822_5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75c86cd822_5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Founded in 1918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32nd largest privately held corporation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216 stores of Giant Eagle &amp; Market District combined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5c86cd822_5_3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75c86cd822_5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Advantage Card</a:t>
            </a:r>
            <a:r>
              <a:rPr lang="en">
                <a:solidFill>
                  <a:schemeClr val="dk1"/>
                </a:solidFill>
              </a:rPr>
              <a:t>: Largest % of customers who use their loyalty program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Curbside Express</a:t>
            </a:r>
            <a:r>
              <a:rPr lang="en">
                <a:solidFill>
                  <a:schemeClr val="dk1"/>
                </a:solidFill>
              </a:rPr>
              <a:t>: Launched in ____, available in ____ cities, used by 3% customers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c86cd822_5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75c86cd822_5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52c6bd5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7552c6bd5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c13d4f64c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6c13d4f64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Will current in-store customers shift to curbside?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there variation in the buying behaviors of the curbside customers?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52c6bd5a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7552c6bd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13d4f6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6c13d4f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5" name="Google Shape;15;p2"/>
          <p:cNvPicPr preferRelativeResize="0"/>
          <p:nvPr/>
        </p:nvPicPr>
        <p:blipFill rotWithShape="1">
          <a:blip r:embed="rId3">
            <a:alphaModFix/>
          </a:blip>
          <a:srcRect b="1982" l="84735" r="4770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8" name="Google Shape;18;p2"/>
          <p:cNvPicPr preferRelativeResize="0"/>
          <p:nvPr/>
        </p:nvPicPr>
        <p:blipFill rotWithShape="1">
          <a:blip r:embed="rId3">
            <a:alphaModFix/>
          </a:blip>
          <a:srcRect b="1982" l="84735" r="4770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2639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2pPr>
            <a:lvl3pPr indent="-32638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3pPr>
            <a:lvl4pPr indent="-3263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4pPr>
            <a:lvl5pPr indent="-3263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">
  <p:cSld name="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">
  <p:cSld name="2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">
  <p:cSld name="4 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35433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indent="-35433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6" name="Google Shape;6;p1"/>
          <p:cNvPicPr preferRelativeResize="0"/>
          <p:nvPr/>
        </p:nvPicPr>
        <p:blipFill rotWithShape="1">
          <a:blip r:embed="rId1">
            <a:alphaModFix/>
          </a:blip>
          <a:srcRect b="2893" l="59550" r="39888" t="20874"/>
          <a:stretch/>
        </p:blipFill>
        <p:spPr>
          <a:xfrm rot="5400000">
            <a:off x="3798886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7" name="Google Shape;7;p1"/>
          <p:cNvPicPr preferRelativeResize="0"/>
          <p:nvPr/>
        </p:nvPicPr>
        <p:blipFill rotWithShape="1">
          <a:blip r:embed="rId1">
            <a:alphaModFix/>
          </a:blip>
          <a:srcRect b="2893" l="59550" r="39888" t="20874"/>
          <a:stretch/>
        </p:blipFill>
        <p:spPr>
          <a:xfrm rot="5400000">
            <a:off x="3798886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639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638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638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6389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9.jp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2"/>
          <p:cNvCxnSpPr/>
          <p:nvPr/>
        </p:nvCxnSpPr>
        <p:spPr>
          <a:xfrm>
            <a:off x="2093725" y="3704125"/>
            <a:ext cx="64653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2"/>
          <p:cNvSpPr txBox="1"/>
          <p:nvPr/>
        </p:nvSpPr>
        <p:spPr>
          <a:xfrm>
            <a:off x="2093725" y="1195475"/>
            <a:ext cx="69477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Giant Eagle</a:t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Curbside Express Customer Retention</a:t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" sz="2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CMU Student Lab</a:t>
            </a:r>
            <a:endParaRPr b="0" i="0" sz="2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2"/>
          <p:cNvSpPr txBox="1"/>
          <p:nvPr>
            <p:ph idx="4294967295" type="subTitle"/>
          </p:nvPr>
        </p:nvSpPr>
        <p:spPr>
          <a:xfrm>
            <a:off x="2093725" y="3856800"/>
            <a:ext cx="646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000">
                <a:solidFill>
                  <a:schemeClr val="accent4"/>
                </a:solidFill>
              </a:rPr>
              <a:t>Final Presentation</a:t>
            </a:r>
            <a:endParaRPr b="1" i="0" sz="20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 sz="1800">
                <a:solidFill>
                  <a:schemeClr val="accent4"/>
                </a:solidFill>
              </a:rPr>
              <a:t>December 6</a:t>
            </a:r>
            <a:r>
              <a:rPr b="0" i="1" lang="en" sz="1800" u="none" cap="none" strike="noStrik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, 2019</a:t>
            </a:r>
            <a:endParaRPr b="0" i="1" sz="1800" u="none" cap="none" strike="noStrike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1152162" y="2554075"/>
            <a:ext cx="1243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Chances of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shopping on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Curbside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" name="Google Shape;171;p21"/>
          <p:cNvCxnSpPr/>
          <p:nvPr/>
        </p:nvCxnSpPr>
        <p:spPr>
          <a:xfrm rot="10800000">
            <a:off x="2395437" y="1779638"/>
            <a:ext cx="0" cy="2326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2395437" y="4105838"/>
            <a:ext cx="4794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1"/>
          <p:cNvSpPr txBox="1"/>
          <p:nvPr/>
        </p:nvSpPr>
        <p:spPr>
          <a:xfrm>
            <a:off x="3076287" y="4105850"/>
            <a:ext cx="343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Predicted Curbside Spend ($)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2281112" y="4105850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6484362" y="4105850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1910062" y="3831145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721662" y="1725625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" name="Google Shape;178;p21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179" name="Google Shape;179;p21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Curbside?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181" name="Google Shape;181;p21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Approach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2" name="Google Shape;182;p21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183" name="Google Shape;183;p21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1152162" y="2554075"/>
            <a:ext cx="1243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Chances of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shopping on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Curbside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2395437" y="1779638"/>
            <a:ext cx="0" cy="2326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2"/>
          <p:cNvCxnSpPr/>
          <p:nvPr/>
        </p:nvCxnSpPr>
        <p:spPr>
          <a:xfrm>
            <a:off x="2395437" y="4105838"/>
            <a:ext cx="4794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2"/>
          <p:cNvSpPr txBox="1"/>
          <p:nvPr/>
        </p:nvSpPr>
        <p:spPr>
          <a:xfrm>
            <a:off x="3076287" y="4105850"/>
            <a:ext cx="343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Predicted Curbside Spend ($)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4" name="Google Shape;194;p22"/>
          <p:cNvCxnSpPr/>
          <p:nvPr/>
        </p:nvCxnSpPr>
        <p:spPr>
          <a:xfrm rot="10800000">
            <a:off x="4792587" y="1779638"/>
            <a:ext cx="0" cy="23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2395437" y="2942738"/>
            <a:ext cx="4794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2281112" y="4105850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6484362" y="4105850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1910062" y="3831145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1721662" y="1725625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0" name="Google Shape;200;p22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201" name="Google Shape;201;p22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Curbside?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203" name="Google Shape;203;p22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Approach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976550" y="1779650"/>
            <a:ext cx="2181600" cy="95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High chances of buying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+</a:t>
            </a:r>
            <a:endParaRPr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High spend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205" name="Google Shape;205;p22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206" name="Google Shape;206;p22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15874" l="7192" r="0" t="0"/>
          <a:stretch/>
        </p:blipFill>
        <p:spPr>
          <a:xfrm>
            <a:off x="2395437" y="1703150"/>
            <a:ext cx="4794300" cy="2382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1152162" y="2554075"/>
            <a:ext cx="1243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Chances of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shopping on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Curbside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2395437" y="1779638"/>
            <a:ext cx="0" cy="2326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2395437" y="4105838"/>
            <a:ext cx="47943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3"/>
          <p:cNvSpPr txBox="1"/>
          <p:nvPr/>
        </p:nvSpPr>
        <p:spPr>
          <a:xfrm>
            <a:off x="2692212" y="4105850"/>
            <a:ext cx="343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Predicted Curbside Spend ($)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8" name="Google Shape;218;p23"/>
          <p:cNvCxnSpPr/>
          <p:nvPr/>
        </p:nvCxnSpPr>
        <p:spPr>
          <a:xfrm rot="10800000">
            <a:off x="3998961" y="1779638"/>
            <a:ext cx="0" cy="232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2395437" y="2982921"/>
            <a:ext cx="4794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3"/>
          <p:cNvSpPr txBox="1"/>
          <p:nvPr/>
        </p:nvSpPr>
        <p:spPr>
          <a:xfrm>
            <a:off x="2281112" y="4105850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6484362" y="4105850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1910062" y="3831145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1721662" y="1725625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3998947" y="3712250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← $700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2394722" y="2442164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50%</a:t>
            </a:r>
            <a:br>
              <a:rPr b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↓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6484350" y="1518375"/>
            <a:ext cx="15240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23% </a:t>
            </a:r>
            <a:endParaRPr b="1" sz="24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customers</a:t>
            </a:r>
            <a:endParaRPr sz="1800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8" name="Google Shape;228;p23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229" name="Google Shape;229;p23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Curbside?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231" name="Google Shape;231;p23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232" name="Google Shape;232;p23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/>
          <p:nvPr/>
        </p:nvSpPr>
        <p:spPr>
          <a:xfrm rot="10800000">
            <a:off x="6757875" y="2371636"/>
            <a:ext cx="1032900" cy="6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85631">
              <a:alpha val="16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4"/>
          <p:cNvSpPr txBox="1"/>
          <p:nvPr>
            <p:ph idx="1" type="body"/>
          </p:nvPr>
        </p:nvSpPr>
        <p:spPr>
          <a:xfrm>
            <a:off x="457200" y="1451175"/>
            <a:ext cx="5967300" cy="275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b="1" i="1" lang="en" sz="1600">
                <a:solidFill>
                  <a:schemeClr val="accent3"/>
                </a:solidFill>
              </a:rPr>
              <a:t>Focused Targeting</a:t>
            </a:r>
            <a:br>
              <a:rPr lang="en" sz="1600">
                <a:solidFill>
                  <a:schemeClr val="accent3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I</a:t>
            </a:r>
            <a:r>
              <a:rPr lang="en" sz="1600">
                <a:solidFill>
                  <a:srgbClr val="000000"/>
                </a:solidFill>
              </a:rPr>
              <a:t>ncrease marketing to these 23% lucrative customers</a:t>
            </a:r>
            <a:br>
              <a:rPr lang="en" sz="1600">
                <a:solidFill>
                  <a:schemeClr val="accent3"/>
                </a:solidFill>
              </a:rPr>
            </a:b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b="1" i="1" lang="en" sz="1600">
                <a:solidFill>
                  <a:schemeClr val="accent3"/>
                </a:solidFill>
              </a:rPr>
              <a:t>Optimized Marketing Spend</a:t>
            </a:r>
            <a:br>
              <a:rPr lang="en" sz="1600">
                <a:solidFill>
                  <a:schemeClr val="accent3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Reallocate funds or re-design marketing campaigns for non-lucrative customers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Business Value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6764025" y="2471675"/>
            <a:ext cx="1020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ROI</a:t>
            </a:r>
            <a:endParaRPr sz="1800">
              <a:solidFill>
                <a:schemeClr val="accent3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500" y="1453625"/>
            <a:ext cx="333375" cy="247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4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245" name="Google Shape;245;p24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Curbside?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247" name="Google Shape;247;p24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248" name="Google Shape;248;p24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5"/>
          <p:cNvSpPr/>
          <p:nvPr/>
        </p:nvSpPr>
        <p:spPr>
          <a:xfrm>
            <a:off x="4572702" y="2113324"/>
            <a:ext cx="1958400" cy="2550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4570575" y="2344950"/>
            <a:ext cx="18288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Creation</a:t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Perform K-means c</a:t>
            </a: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lustering analysis</a:t>
            </a:r>
            <a:endParaRPr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6531044" y="2113324"/>
            <a:ext cx="1956900" cy="255000"/>
          </a:xfrm>
          <a:prstGeom prst="chevron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6531125" y="2344950"/>
            <a:ext cx="19569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Segment Profiling</a:t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Infer which att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itudes and a</a:t>
            </a: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ttributes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differentiate clusters</a:t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656013" y="2113324"/>
            <a:ext cx="1958400" cy="255000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25"/>
          <p:cNvSpPr/>
          <p:nvPr/>
        </p:nvSpPr>
        <p:spPr>
          <a:xfrm>
            <a:off x="2614359" y="2113324"/>
            <a:ext cx="1958400" cy="255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5"/>
          <p:cNvSpPr txBox="1"/>
          <p:nvPr/>
        </p:nvSpPr>
        <p:spPr>
          <a:xfrm>
            <a:off x="656000" y="2344950"/>
            <a:ext cx="18288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b="1"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Define Segmentation Objective</a:t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ind attributes that make Curbside customers stick and not stick</a:t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6075463" y="1430300"/>
            <a:ext cx="7935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Iterate</a:t>
            </a:r>
            <a:endParaRPr b="1" i="1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2618675" y="2344950"/>
            <a:ext cx="1828800" cy="19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Preparation</a:t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Decide on segmentation variables</a:t>
            </a:r>
            <a:endParaRPr i="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5"/>
          <p:cNvSpPr/>
          <p:nvPr/>
        </p:nvSpPr>
        <p:spPr>
          <a:xfrm flipH="1">
            <a:off x="5718763" y="1712475"/>
            <a:ext cx="1506900" cy="393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100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Approach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6" name="Google Shape;266;p25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267" name="Google Shape;267;p25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Curbside?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269" name="Google Shape;269;p25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270" name="Google Shape;270;p25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/>
          <p:nvPr/>
        </p:nvSpPr>
        <p:spPr>
          <a:xfrm>
            <a:off x="7706900" y="4140825"/>
            <a:ext cx="1294200" cy="94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3485917" y="2672437"/>
            <a:ext cx="1707900" cy="53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1768075" y="2672437"/>
            <a:ext cx="1707900" cy="53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5203759" y="2672437"/>
            <a:ext cx="1707900" cy="53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6921601" y="2672437"/>
            <a:ext cx="1707900" cy="53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2" name="Google Shape;282;p26"/>
          <p:cNvGraphicFramePr/>
          <p:nvPr/>
        </p:nvGraphicFramePr>
        <p:xfrm>
          <a:off x="279938" y="123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{E40EBCDC-EBC5-4B93-B4AB-4A34484B0182}</a:tableStyleId>
              </a:tblPr>
              <a:tblGrid>
                <a:gridCol w="1489000"/>
                <a:gridCol w="1708475"/>
                <a:gridCol w="1708475"/>
                <a:gridCol w="1708475"/>
                <a:gridCol w="1708475"/>
              </a:tblGrid>
              <a:tr h="203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Meat </a:t>
                      </a:r>
                      <a:b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Lovers</a:t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 Workforce</a:t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 </a:t>
                      </a:r>
                      <a:b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Families</a:t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Health Conscious</a:t>
                      </a:r>
                      <a:endParaRPr b="1" sz="16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% of market</a:t>
                      </a:r>
                      <a:endParaRPr b="1"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27%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30%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Avg. Spend</a:t>
                      </a:r>
                      <a:endParaRPr b="1"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$774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$1,080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$1,179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$830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Characteristic</a:t>
                      </a:r>
                      <a:endParaRPr b="1" i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Prefer meal solutions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Prefer packaged foods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Kids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Smaller households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800" y="1563576"/>
            <a:ext cx="879275" cy="9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275" y="1761399"/>
            <a:ext cx="684000" cy="7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050" y="1708799"/>
            <a:ext cx="877975" cy="8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7000" y="1566780"/>
            <a:ext cx="877092" cy="996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6"/>
          <p:cNvCxnSpPr/>
          <p:nvPr/>
        </p:nvCxnSpPr>
        <p:spPr>
          <a:xfrm>
            <a:off x="3485925" y="1563575"/>
            <a:ext cx="0" cy="316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6"/>
          <p:cNvCxnSpPr/>
          <p:nvPr/>
        </p:nvCxnSpPr>
        <p:spPr>
          <a:xfrm>
            <a:off x="5193725" y="1563575"/>
            <a:ext cx="0" cy="316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6"/>
          <p:cNvCxnSpPr/>
          <p:nvPr/>
        </p:nvCxnSpPr>
        <p:spPr>
          <a:xfrm>
            <a:off x="6901525" y="1563575"/>
            <a:ext cx="0" cy="3162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26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Curbside Customer Segments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1" name="Google Shape;291;p26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292" name="Google Shape;292;p26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Curbside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294" name="Google Shape;294;p26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295" name="Google Shape;295;p26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Business Value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3" name="Google Shape;303;p27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304" name="Google Shape;304;p27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Curbside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306" name="Google Shape;306;p27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307" name="Google Shape;307;p27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457200" y="1451175"/>
            <a:ext cx="5967300" cy="275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b="1" i="1" lang="en" sz="1600">
                <a:solidFill>
                  <a:schemeClr val="accent5"/>
                </a:solidFill>
              </a:rPr>
              <a:t>Improved Customer Experience</a:t>
            </a:r>
            <a:br>
              <a:rPr lang="en" sz="1600">
                <a:solidFill>
                  <a:schemeClr val="accent5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Customized advertising campaigns that speak to specific segments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b="1" i="1" lang="en" sz="1600">
                <a:solidFill>
                  <a:schemeClr val="accent5"/>
                </a:solidFill>
              </a:rPr>
              <a:t>Improved Customer Loyalty</a:t>
            </a:r>
            <a:br>
              <a:rPr b="1" i="1" lang="en" sz="1600">
                <a:solidFill>
                  <a:schemeClr val="accent5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Word of mouth publicity and trust from current Curbside customers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500" y="1453625"/>
            <a:ext cx="33337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 rot="10800000">
            <a:off x="7071525" y="2260350"/>
            <a:ext cx="1032900" cy="932400"/>
          </a:xfrm>
          <a:prstGeom prst="downArrow">
            <a:avLst>
              <a:gd fmla="val 50000" name="adj1"/>
              <a:gd fmla="val 3333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/>
        </p:nvSpPr>
        <p:spPr>
          <a:xfrm>
            <a:off x="6764025" y="2471675"/>
            <a:ext cx="1647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Customer Satisfaction</a:t>
            </a:r>
            <a:endParaRPr sz="1800">
              <a:solidFill>
                <a:schemeClr val="accent5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/>
          <p:nvPr/>
        </p:nvSpPr>
        <p:spPr>
          <a:xfrm>
            <a:off x="6583650" y="2038063"/>
            <a:ext cx="5487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2148750" y="2038063"/>
            <a:ext cx="5487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85631">
              <a:alpha val="16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Wrap-up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731400" y="1547113"/>
            <a:ext cx="3383400" cy="54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Are some customers more</a:t>
            </a:r>
            <a:b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likely to shop on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Curbside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457200" y="1547113"/>
            <a:ext cx="548700" cy="54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</a:t>
            </a:r>
            <a:endParaRPr sz="18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323" name="Google Shape;323;p28"/>
          <p:cNvGrpSpPr/>
          <p:nvPr/>
        </p:nvGrpSpPr>
        <p:grpSpPr>
          <a:xfrm>
            <a:off x="5029200" y="1547113"/>
            <a:ext cx="3657600" cy="548700"/>
            <a:chOff x="4764700" y="1273163"/>
            <a:chExt cx="3657600" cy="548700"/>
          </a:xfrm>
        </p:grpSpPr>
        <p:sp>
          <p:nvSpPr>
            <p:cNvPr id="324" name="Google Shape;324;p28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326" name="Google Shape;326;p28"/>
          <p:cNvSpPr/>
          <p:nvPr/>
        </p:nvSpPr>
        <p:spPr>
          <a:xfrm>
            <a:off x="731400" y="2472896"/>
            <a:ext cx="338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Identify prospects to target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5303400" y="2472896"/>
            <a:ext cx="338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reate customized marketing campaigns for segments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2148750" y="3082488"/>
            <a:ext cx="5487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85631">
              <a:alpha val="16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731400" y="3533621"/>
            <a:ext cx="338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Improve Marketing ROI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6583650" y="3082488"/>
            <a:ext cx="5487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5303400" y="3533625"/>
            <a:ext cx="3502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Improve Customer Satisfaction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CMU Student 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7" name="Google Shape;337;p29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45398" l="24164" r="24169" t="3557"/>
          <a:stretch/>
        </p:blipFill>
        <p:spPr>
          <a:xfrm>
            <a:off x="6704461" y="2831375"/>
            <a:ext cx="912385" cy="914400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29"/>
          <p:cNvSpPr txBox="1"/>
          <p:nvPr/>
        </p:nvSpPr>
        <p:spPr>
          <a:xfrm>
            <a:off x="6353785" y="3745775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Kartik Joshi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Tepper’20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40" name="Google Shape;340;p29"/>
          <p:cNvPicPr preferRelativeResize="0"/>
          <p:nvPr/>
        </p:nvPicPr>
        <p:blipFill rotWithShape="1">
          <a:blip r:embed="rId4">
            <a:alphaModFix/>
          </a:blip>
          <a:srcRect b="19196" l="13632" r="13624" t="8059"/>
          <a:stretch/>
        </p:blipFill>
        <p:spPr>
          <a:xfrm>
            <a:off x="4750170" y="971550"/>
            <a:ext cx="912385" cy="914400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29"/>
          <p:cNvSpPr txBox="1"/>
          <p:nvPr/>
        </p:nvSpPr>
        <p:spPr>
          <a:xfrm>
            <a:off x="4399495" y="1885950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Ankush Batra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Tepper’20</a:t>
            </a:r>
            <a:endParaRPr/>
          </a:p>
        </p:txBody>
      </p:sp>
      <p:pic>
        <p:nvPicPr>
          <p:cNvPr id="342" name="Google Shape;3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4665" y="2831386"/>
            <a:ext cx="912385" cy="914400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29"/>
          <p:cNvSpPr txBox="1"/>
          <p:nvPr/>
        </p:nvSpPr>
        <p:spPr>
          <a:xfrm>
            <a:off x="4399495" y="3743500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Dhara Shah 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</p:txBody>
      </p:sp>
      <p:pic>
        <p:nvPicPr>
          <p:cNvPr id="344" name="Google Shape;344;p29"/>
          <p:cNvPicPr preferRelativeResize="0"/>
          <p:nvPr/>
        </p:nvPicPr>
        <p:blipFill rotWithShape="1">
          <a:blip r:embed="rId6">
            <a:alphaModFix/>
          </a:blip>
          <a:srcRect b="33687" l="16834" r="16834" t="0"/>
          <a:stretch/>
        </p:blipFill>
        <p:spPr>
          <a:xfrm>
            <a:off x="6704461" y="971550"/>
            <a:ext cx="912385" cy="916675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29"/>
          <p:cNvSpPr txBox="1"/>
          <p:nvPr/>
        </p:nvSpPr>
        <p:spPr>
          <a:xfrm>
            <a:off x="6353800" y="1884363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Arushi Vyas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7">
            <a:alphaModFix/>
          </a:blip>
          <a:srcRect b="31892" l="23344" r="23344" t="15014"/>
          <a:stretch/>
        </p:blipFill>
        <p:spPr>
          <a:xfrm>
            <a:off x="4750170" y="2831386"/>
            <a:ext cx="912385" cy="914400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29"/>
          <p:cNvSpPr txBox="1"/>
          <p:nvPr/>
        </p:nvSpPr>
        <p:spPr>
          <a:xfrm>
            <a:off x="2273990" y="3741913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Darshit Doshi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2273990" y="1885950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Aditi Mahajan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Tepper’20</a:t>
            </a:r>
            <a:endParaRPr/>
          </a:p>
        </p:txBody>
      </p:sp>
      <p:pic>
        <p:nvPicPr>
          <p:cNvPr id="349" name="Google Shape;349;p29"/>
          <p:cNvPicPr preferRelativeResize="0"/>
          <p:nvPr/>
        </p:nvPicPr>
        <p:blipFill rotWithShape="1">
          <a:blip r:embed="rId8">
            <a:alphaModFix/>
          </a:blip>
          <a:srcRect b="46199" l="30752" r="34001" t="27435"/>
          <a:stretch/>
        </p:blipFill>
        <p:spPr>
          <a:xfrm>
            <a:off x="2624666" y="971550"/>
            <a:ext cx="912384" cy="914401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9">
            <a:alphaModFix/>
          </a:blip>
          <a:srcRect b="22708" l="1134" r="5136" t="0"/>
          <a:stretch/>
        </p:blipFill>
        <p:spPr>
          <a:xfrm>
            <a:off x="899375" y="1888213"/>
            <a:ext cx="912386" cy="916686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29"/>
          <p:cNvSpPr txBox="1"/>
          <p:nvPr/>
        </p:nvSpPr>
        <p:spPr>
          <a:xfrm>
            <a:off x="548700" y="2801025"/>
            <a:ext cx="16137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Yamuna Bhaskar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Heinz’19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Team Coordinator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Advisory</a:t>
            </a:r>
            <a:r>
              <a:rPr lang="en">
                <a:solidFill>
                  <a:schemeClr val="accent1"/>
                </a:solidFill>
              </a:rPr>
              <a:t> 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7" name="Google Shape;357;p30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548700" y="2163525"/>
            <a:ext cx="2190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Marcel Krutil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A.T. Kearney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Coach</a:t>
            </a:r>
            <a:endParaRPr i="1"/>
          </a:p>
        </p:txBody>
      </p:sp>
      <p:sp>
        <p:nvSpPr>
          <p:cNvPr id="359" name="Google Shape;359;p30"/>
          <p:cNvSpPr txBox="1"/>
          <p:nvPr/>
        </p:nvSpPr>
        <p:spPr>
          <a:xfrm>
            <a:off x="3056334" y="2167075"/>
            <a:ext cx="2107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Prof. Sunder Kekre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Tepper School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Faculty Advisor</a:t>
            </a:r>
            <a:endParaRPr i="1"/>
          </a:p>
        </p:txBody>
      </p:sp>
      <p:sp>
        <p:nvSpPr>
          <p:cNvPr id="360" name="Google Shape;360;p30"/>
          <p:cNvSpPr txBox="1"/>
          <p:nvPr/>
        </p:nvSpPr>
        <p:spPr>
          <a:xfrm>
            <a:off x="5781950" y="2163525"/>
            <a:ext cx="1617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B0000"/>
                </a:solidFill>
              </a:rPr>
              <a:t>Prof. T.K. Lim</a:t>
            </a:r>
            <a:endParaRPr b="1">
              <a:solidFill>
                <a:srgbClr val="BB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Heinz College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Faculty Advisor</a:t>
            </a:r>
            <a:endParaRPr i="1"/>
          </a:p>
        </p:txBody>
      </p:sp>
      <p:pic>
        <p:nvPicPr>
          <p:cNvPr id="361" name="Google Shape;361;p30"/>
          <p:cNvPicPr preferRelativeResize="0"/>
          <p:nvPr/>
        </p:nvPicPr>
        <p:blipFill rotWithShape="1">
          <a:blip r:embed="rId3">
            <a:alphaModFix/>
          </a:blip>
          <a:srcRect b="20861" l="0" r="0" t="0"/>
          <a:stretch/>
        </p:blipFill>
        <p:spPr>
          <a:xfrm>
            <a:off x="1186700" y="1249125"/>
            <a:ext cx="914400" cy="916675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30"/>
          <p:cNvPicPr preferRelativeResize="0"/>
          <p:nvPr/>
        </p:nvPicPr>
        <p:blipFill rotWithShape="1">
          <a:blip r:embed="rId4">
            <a:alphaModFix/>
          </a:blip>
          <a:srcRect b="17341" l="0" r="0" t="0"/>
          <a:stretch/>
        </p:blipFill>
        <p:spPr>
          <a:xfrm>
            <a:off x="6119113" y="1249125"/>
            <a:ext cx="942975" cy="941832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906" y="1249125"/>
            <a:ext cx="914400" cy="914400"/>
          </a:xfrm>
          <a:prstGeom prst="rect">
            <a:avLst/>
          </a:prstGeom>
          <a:noFill/>
          <a:ln cap="flat" cmpd="sng" w="9525">
            <a:solidFill>
              <a:srgbClr val="C8C9C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Agenda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Statement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Approach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Results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Business Value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Q&amp;A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Giant Eagle Team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9" name="Google Shape;369;p31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31"/>
          <p:cNvSpPr txBox="1"/>
          <p:nvPr>
            <p:ph idx="1" type="body"/>
          </p:nvPr>
        </p:nvSpPr>
        <p:spPr>
          <a:xfrm>
            <a:off x="457200" y="1102900"/>
            <a:ext cx="8229600" cy="31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John Coleman</a:t>
            </a:r>
            <a:br>
              <a:rPr lang="en" sz="1600"/>
            </a:br>
            <a:r>
              <a:rPr i="1" lang="en"/>
              <a:t>Sr. CRM Analyst</a:t>
            </a:r>
            <a:endParaRPr i="1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Justin </a:t>
            </a:r>
            <a:r>
              <a:rPr b="1" lang="en" sz="1600"/>
              <a:t>Weinstein</a:t>
            </a:r>
            <a:br>
              <a:rPr lang="en" sz="1600"/>
            </a:br>
            <a:r>
              <a:rPr i="1" lang="en"/>
              <a:t>Manager, Enterprise Personalization &amp; Experience</a:t>
            </a:r>
            <a:endParaRPr i="1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Sid Luthra</a:t>
            </a:r>
            <a:br>
              <a:rPr lang="en" sz="1600"/>
            </a:br>
            <a:r>
              <a:rPr i="1" lang="en"/>
              <a:t>Senior Director, Innovation &amp; Business Development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William Lewis</a:t>
            </a:r>
            <a:br>
              <a:rPr lang="en" sz="1600"/>
            </a:br>
            <a:r>
              <a:rPr i="1" lang="en"/>
              <a:t>Director, Analytics and Business Insights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/>
          <p:nvPr>
            <p:ph type="title"/>
          </p:nvPr>
        </p:nvSpPr>
        <p:spPr>
          <a:xfrm>
            <a:off x="457200" y="2266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Q&amp;A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76" name="Google Shape;376;p32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457200" y="2266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Appendix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2" name="Google Shape;382;p33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34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Important Factors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89" name="Google Shape;389;p34"/>
          <p:cNvGraphicFramePr/>
          <p:nvPr/>
        </p:nvGraphicFramePr>
        <p:xfrm>
          <a:off x="4866350" y="145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{E40EBCDC-EBC5-4B93-B4AB-4A34484B0182}</a:tableStyleId>
              </a:tblPr>
              <a:tblGrid>
                <a:gridCol w="2211350"/>
                <a:gridCol w="1540450"/>
              </a:tblGrid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Independent Variables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5631">
                        <a:alpha val="16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Coefficient Value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5631">
                        <a:alpha val="16290"/>
                      </a:srgbClr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Vehicle Owned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116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Income Bucket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110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Household Size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88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children 6 to 10 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Education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0" name="Google Shape;390;p34"/>
          <p:cNvGraphicFramePr/>
          <p:nvPr/>
        </p:nvGraphicFramePr>
        <p:xfrm>
          <a:off x="800050" y="145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{E40EBCDC-EBC5-4B93-B4AB-4A34484B0182}</a:tableStyleId>
              </a:tblPr>
              <a:tblGrid>
                <a:gridCol w="2408950"/>
                <a:gridCol w="1559500"/>
              </a:tblGrid>
              <a:tr h="41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Independent Variables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5631">
                        <a:alpha val="162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Coefficient Value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5631">
                        <a:alpha val="16290"/>
                      </a:srgbClr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Promotional Sensitivity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-356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adult 18 to 34 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-272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adult 65 plus 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-92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children 11 to 17 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-25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children up to 5 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-16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No. adult 35 to 64 years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-11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-2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Non-curbside Transactions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-1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9898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91" name="Google Shape;391;p34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392" name="Google Shape;392;p34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</a:t>
              </a: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Curbside</a:t>
              </a: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394" name="Google Shape;394;p34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395" name="Google Shape;395;p34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35"/>
          <p:cNvSpPr txBox="1"/>
          <p:nvPr/>
        </p:nvSpPr>
        <p:spPr>
          <a:xfrm>
            <a:off x="6097288" y="2693269"/>
            <a:ext cx="21945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Competition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Proximity</a:t>
            </a:r>
            <a:endParaRPr b="0"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Store type (size)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Available departments</a:t>
            </a:r>
            <a:endParaRPr b="0"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2517150" y="1360988"/>
            <a:ext cx="4109700" cy="382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urbside</a:t>
            </a: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Customer Behavior Issue Tree</a:t>
            </a:r>
            <a:endParaRPr b="1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3480300" y="2173788"/>
            <a:ext cx="2194500" cy="484500"/>
          </a:xfrm>
          <a:prstGeom prst="roundRect">
            <a:avLst>
              <a:gd fmla="val 16667" name="adj"/>
            </a:avLst>
          </a:prstGeom>
          <a:solidFill>
            <a:srgbClr val="F2A900">
              <a:alpha val="702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Household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6097288" y="2173785"/>
            <a:ext cx="2194500" cy="484500"/>
          </a:xfrm>
          <a:prstGeom prst="roundRect">
            <a:avLst>
              <a:gd fmla="val 16667" name="adj"/>
            </a:avLst>
          </a:prstGeom>
          <a:solidFill>
            <a:srgbClr val="F2A900">
              <a:alpha val="702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Demographics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863313" y="2173786"/>
            <a:ext cx="2194500" cy="484500"/>
          </a:xfrm>
          <a:prstGeom prst="roundRect">
            <a:avLst>
              <a:gd fmla="val 16667" name="adj"/>
            </a:avLst>
          </a:prstGeom>
          <a:solidFill>
            <a:srgbClr val="F2A900">
              <a:alpha val="702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Household </a:t>
            </a:r>
            <a:b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en" sz="14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Buying Behavior</a:t>
            </a:r>
            <a:endParaRPr b="0" i="0" sz="14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7" name="Google Shape;407;p35"/>
          <p:cNvCxnSpPr>
            <a:stCxn id="403" idx="2"/>
            <a:endCxn id="405" idx="0"/>
          </p:cNvCxnSpPr>
          <p:nvPr/>
        </p:nvCxnSpPr>
        <p:spPr>
          <a:xfrm flipH="1" rot="-5400000">
            <a:off x="5668200" y="647288"/>
            <a:ext cx="430200" cy="26226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08" name="Google Shape;408;p35"/>
          <p:cNvCxnSpPr>
            <a:stCxn id="403" idx="2"/>
            <a:endCxn id="406" idx="0"/>
          </p:cNvCxnSpPr>
          <p:nvPr/>
        </p:nvCxnSpPr>
        <p:spPr>
          <a:xfrm rot="5400000">
            <a:off x="3051150" y="652838"/>
            <a:ext cx="430200" cy="2611500"/>
          </a:xfrm>
          <a:prstGeom prst="bentConnector3">
            <a:avLst>
              <a:gd fmla="val 5001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9" name="Google Shape;409;p35"/>
          <p:cNvSpPr txBox="1"/>
          <p:nvPr/>
        </p:nvSpPr>
        <p:spPr>
          <a:xfrm>
            <a:off x="3480300" y="2693272"/>
            <a:ext cx="21945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Income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Age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# of adults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# of children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Occupation</a:t>
            </a:r>
            <a:endParaRPr b="0"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b="0"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Education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35"/>
          <p:cNvSpPr txBox="1"/>
          <p:nvPr/>
        </p:nvSpPr>
        <p:spPr>
          <a:xfrm>
            <a:off x="863313" y="2693271"/>
            <a:ext cx="2194500" cy="20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Purchase frequency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Avg. order amount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Product mix</a:t>
            </a:r>
            <a:endParaRPr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Curbside fee</a:t>
            </a:r>
            <a:endParaRPr i="0" sz="1400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i="0" lang="en" sz="1400" u="none" cap="none" strike="noStrik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Pick-up vs Delivery</a:t>
            </a:r>
            <a:endParaRPr i="0" sz="1400" u="none" cap="none" strike="noStrike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lang="en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Promotional sensitivity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Font typeface="Open Sans"/>
              <a:buChar char="•"/>
            </a:pPr>
            <a:r>
              <a:rPr lang="en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Value Score</a:t>
            </a:r>
            <a:endParaRPr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548700" y="4894606"/>
            <a:ext cx="700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Note: F</a:t>
            </a:r>
            <a:r>
              <a:rPr i="1" lang="en" sz="1000">
                <a:latin typeface="Open Sans"/>
                <a:ea typeface="Open Sans"/>
                <a:cs typeface="Open Sans"/>
                <a:sym typeface="Open Sans"/>
              </a:rPr>
              <a:t>eatures</a:t>
            </a:r>
            <a:r>
              <a:rPr b="0" i="1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ranked in order of perceived priority.  </a:t>
            </a:r>
            <a:endParaRPr b="0" i="1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35"/>
          <p:cNvCxnSpPr>
            <a:stCxn id="403" idx="2"/>
            <a:endCxn id="404" idx="0"/>
          </p:cNvCxnSpPr>
          <p:nvPr/>
        </p:nvCxnSpPr>
        <p:spPr>
          <a:xfrm>
            <a:off x="4572000" y="1743488"/>
            <a:ext cx="5700" cy="43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13" name="Google Shape;413;p35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414" name="Google Shape;414;p35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Curbside</a:t>
              </a: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grpSp>
        <p:nvGrpSpPr>
          <p:cNvPr id="416" name="Google Shape;416;p35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417" name="Google Shape;417;p35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accent1"/>
                </a:solidFill>
              </a:rPr>
              <a:t>Giant Eagle: Company Background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906" y="2499208"/>
            <a:ext cx="1371599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904" y="3364975"/>
            <a:ext cx="1371599" cy="75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900" y="1619725"/>
            <a:ext cx="1371600" cy="69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6">
            <a:alphaModFix/>
          </a:blip>
          <a:srcRect b="17821" l="4042" r="8644" t="3636"/>
          <a:stretch/>
        </p:blipFill>
        <p:spPr>
          <a:xfrm>
            <a:off x="637675" y="1661700"/>
            <a:ext cx="4194997" cy="27431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637675" y="1057575"/>
            <a:ext cx="419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Geographical Presence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025825" y="1057575"/>
            <a:ext cx="214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Giant Eagle Brands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5591450" y="1694450"/>
            <a:ext cx="0" cy="2626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accent1"/>
                </a:solidFill>
              </a:rPr>
              <a:t>Giant Eagle: What sets them apart?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262" y="1794700"/>
            <a:ext cx="2214275" cy="7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457200" y="1057575"/>
            <a:ext cx="411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Loyalty Program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572000" y="1057575"/>
            <a:ext cx="411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Online Offerings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4" name="Google Shape;94;p15"/>
          <p:cNvCxnSpPr/>
          <p:nvPr/>
        </p:nvCxnSpPr>
        <p:spPr>
          <a:xfrm>
            <a:off x="4572000" y="1694450"/>
            <a:ext cx="0" cy="26268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426" y="3401550"/>
            <a:ext cx="1322349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5">
            <a:alphaModFix/>
          </a:blip>
          <a:srcRect b="17309" l="48928" r="3870" t="10866"/>
          <a:stretch/>
        </p:blipFill>
        <p:spPr>
          <a:xfrm>
            <a:off x="1525563" y="1794700"/>
            <a:ext cx="1978074" cy="126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6">
            <a:alphaModFix/>
          </a:blip>
          <a:srcRect b="0" l="0" r="28997" t="0"/>
          <a:stretch/>
        </p:blipFill>
        <p:spPr>
          <a:xfrm>
            <a:off x="5614954" y="3534900"/>
            <a:ext cx="20289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accent1"/>
                </a:solidFill>
              </a:rPr>
              <a:t>Curbside Express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225" y="1149925"/>
            <a:ext cx="1309500" cy="1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250" y="2901662"/>
            <a:ext cx="1309500" cy="142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25" y="1912150"/>
            <a:ext cx="1309500" cy="131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1452" y="1912150"/>
            <a:ext cx="1460549" cy="13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457200" y="3348400"/>
            <a:ext cx="1355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Customers Order Online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143725" y="3383500"/>
            <a:ext cx="1355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Staff Shops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2113300" y="2579925"/>
            <a:ext cx="6672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 rot="-2396845">
            <a:off x="4888010" y="2102995"/>
            <a:ext cx="667202" cy="2006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 rot="2411095">
            <a:off x="4867540" y="2972152"/>
            <a:ext cx="667176" cy="2007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7510250" y="1527400"/>
            <a:ext cx="1355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Home Delivery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7510250" y="3383500"/>
            <a:ext cx="13551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Store 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Pick-up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Problem Statement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57200" y="1200150"/>
            <a:ext cx="41148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Situation</a:t>
            </a:r>
            <a:r>
              <a:rPr lang="en" sz="1800"/>
              <a:t>: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/>
              <a:t>Curbside</a:t>
            </a:r>
            <a:r>
              <a:rPr lang="en" sz="1600"/>
              <a:t> sales have become stagnant over the past two years and Giant Eagle is looking for avenues to increase </a:t>
            </a:r>
            <a:r>
              <a:rPr lang="en" sz="1600"/>
              <a:t>Curbside</a:t>
            </a:r>
            <a:r>
              <a:rPr lang="en" sz="1600"/>
              <a:t> engagement of customers.</a:t>
            </a:r>
            <a:endParaRPr sz="16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900" y="1200150"/>
            <a:ext cx="42672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Problem Statement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1618650"/>
            <a:ext cx="4667775" cy="31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582650" y="1275825"/>
            <a:ext cx="32952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457200" y="1200150"/>
            <a:ext cx="39615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Revenue = 	Avg. Spend </a:t>
            </a:r>
            <a:br>
              <a:rPr b="1" lang="en" sz="1800"/>
            </a:br>
            <a:r>
              <a:rPr b="1" lang="en" sz="1800"/>
              <a:t>			x</a:t>
            </a:r>
            <a:br>
              <a:rPr b="1" lang="en" sz="1800"/>
            </a:br>
            <a:r>
              <a:rPr b="1" lang="en" sz="1800"/>
              <a:t>			No. of customers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the Avg. Spend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Increase the No. of Customers</a:t>
            </a:r>
            <a:endParaRPr sz="1800"/>
          </a:p>
        </p:txBody>
      </p:sp>
      <p:sp>
        <p:nvSpPr>
          <p:cNvPr id="132" name="Google Shape;132;p18"/>
          <p:cNvSpPr txBox="1"/>
          <p:nvPr/>
        </p:nvSpPr>
        <p:spPr>
          <a:xfrm>
            <a:off x="4608600" y="1001175"/>
            <a:ext cx="41991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Revenue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6035875" y="1651675"/>
            <a:ext cx="14466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&lt; 5%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6583650" y="2038063"/>
            <a:ext cx="5487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148750" y="2038063"/>
            <a:ext cx="5487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85631">
              <a:alpha val="16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Our Approach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731400" y="1547113"/>
            <a:ext cx="3383400" cy="54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Are some 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customers more</a:t>
            </a:r>
            <a:b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likely to shop on Curbside?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457200" y="1547113"/>
            <a:ext cx="548700" cy="548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</a:t>
            </a:r>
            <a:endParaRPr sz="18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144" name="Google Shape;144;p19"/>
          <p:cNvGrpSpPr/>
          <p:nvPr/>
        </p:nvGrpSpPr>
        <p:grpSpPr>
          <a:xfrm>
            <a:off x="5029200" y="1547113"/>
            <a:ext cx="3657600" cy="548700"/>
            <a:chOff x="4764700" y="1273163"/>
            <a:chExt cx="3657600" cy="548700"/>
          </a:xfrm>
        </p:grpSpPr>
        <p:sp>
          <p:nvSpPr>
            <p:cNvPr id="145" name="Google Shape;145;p19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b="1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147" name="Google Shape;147;p19"/>
          <p:cNvSpPr/>
          <p:nvPr/>
        </p:nvSpPr>
        <p:spPr>
          <a:xfrm>
            <a:off x="731400" y="2472896"/>
            <a:ext cx="338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Model customers’ likelihood to shop on Curbside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303400" y="2472896"/>
            <a:ext cx="3383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Identify customer segments to create customized marketing campaigns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9" y="482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1152162" y="2554075"/>
            <a:ext cx="1243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Chances of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shopping on </a:t>
            </a:r>
            <a:br>
              <a:rPr b="1" i="1" lang="en">
                <a:latin typeface="Open Sans"/>
                <a:ea typeface="Open Sans"/>
                <a:cs typeface="Open Sans"/>
                <a:sym typeface="Open Sans"/>
              </a:rPr>
            </a:b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Curbside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5" name="Google Shape;155;p20"/>
          <p:cNvCxnSpPr/>
          <p:nvPr/>
        </p:nvCxnSpPr>
        <p:spPr>
          <a:xfrm rot="10800000">
            <a:off x="2395437" y="1779638"/>
            <a:ext cx="0" cy="2326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0"/>
          <p:cNvSpPr txBox="1"/>
          <p:nvPr/>
        </p:nvSpPr>
        <p:spPr>
          <a:xfrm>
            <a:off x="1910062" y="3831145"/>
            <a:ext cx="4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Low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1721662" y="1725625"/>
            <a:ext cx="67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High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8" name="Google Shape;158;p20"/>
          <p:cNvGrpSpPr/>
          <p:nvPr/>
        </p:nvGrpSpPr>
        <p:grpSpPr>
          <a:xfrm>
            <a:off x="457200" y="361938"/>
            <a:ext cx="3657600" cy="548700"/>
            <a:chOff x="457200" y="361938"/>
            <a:chExt cx="3657600" cy="548700"/>
          </a:xfrm>
        </p:grpSpPr>
        <p:sp>
          <p:nvSpPr>
            <p:cNvPr id="159" name="Google Shape;159;p20"/>
            <p:cNvSpPr/>
            <p:nvPr/>
          </p:nvSpPr>
          <p:spPr>
            <a:xfrm>
              <a:off x="731400" y="361938"/>
              <a:ext cx="3383400" cy="548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Are some customers more</a:t>
              </a:r>
              <a:b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likely to shop on Curbside?</a:t>
              </a:r>
              <a:endParaRPr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457200" y="361938"/>
              <a:ext cx="548700" cy="548700"/>
            </a:xfrm>
            <a:prstGeom prst="ellips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A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  <p:sp>
        <p:nvSpPr>
          <p:cNvPr id="161" name="Google Shape;161;p20"/>
          <p:cNvSpPr txBox="1"/>
          <p:nvPr/>
        </p:nvSpPr>
        <p:spPr>
          <a:xfrm>
            <a:off x="656000" y="1057575"/>
            <a:ext cx="803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1" lang="en" sz="1600">
                <a:latin typeface="Open Sans"/>
                <a:ea typeface="Open Sans"/>
                <a:cs typeface="Open Sans"/>
                <a:sym typeface="Open Sans"/>
              </a:rPr>
              <a:t>Approach</a:t>
            </a:r>
            <a:endParaRPr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2" name="Google Shape;162;p20"/>
          <p:cNvGrpSpPr/>
          <p:nvPr/>
        </p:nvGrpSpPr>
        <p:grpSpPr>
          <a:xfrm>
            <a:off x="5029200" y="361938"/>
            <a:ext cx="3657600" cy="548700"/>
            <a:chOff x="4764700" y="1273163"/>
            <a:chExt cx="3657600" cy="548700"/>
          </a:xfrm>
        </p:grpSpPr>
        <p:sp>
          <p:nvSpPr>
            <p:cNvPr id="163" name="Google Shape;163;p20"/>
            <p:cNvSpPr/>
            <p:nvPr/>
          </p:nvSpPr>
          <p:spPr>
            <a:xfrm>
              <a:off x="5038900" y="1273163"/>
              <a:ext cx="3383400" cy="548700"/>
            </a:xfrm>
            <a:prstGeom prst="rect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4572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do we target them?</a:t>
              </a:r>
              <a:endParaRPr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4764700" y="1273163"/>
              <a:ext cx="548700" cy="5487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B</a:t>
              </a:r>
              <a:endParaRPr sz="18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